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62"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3"/>
    <p:restoredTop sz="94637"/>
  </p:normalViewPr>
  <p:slideViewPr>
    <p:cSldViewPr snapToGrid="0">
      <p:cViewPr varScale="1">
        <p:scale>
          <a:sx n="56" d="100"/>
          <a:sy n="56" d="100"/>
        </p:scale>
        <p:origin x="27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189C937-83B7-1545-8237-11943FF8F27E}" type="datetimeFigureOut">
              <a:rPr lang="en-GB" smtClean="0"/>
              <a:t>28/11/2022</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EDA85D-7C0E-124B-88C2-9E88103587C6}" type="slidenum">
              <a:rPr lang="en-GB" smtClean="0"/>
              <a:t>‹#›</a:t>
            </a:fld>
            <a:endParaRPr lang="en-GB"/>
          </a:p>
        </p:txBody>
      </p:sp>
    </p:spTree>
    <p:extLst>
      <p:ext uri="{BB962C8B-B14F-4D97-AF65-F5344CB8AC3E}">
        <p14:creationId xmlns:p14="http://schemas.microsoft.com/office/powerpoint/2010/main" val="70544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59238" y="923925"/>
            <a:ext cx="1720850" cy="2487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A575A-FE42-F34E-BE8D-35435E3FEA7C}" type="slidenum">
              <a:rPr lang="en-US" smtClean="0"/>
              <a:t>1</a:t>
            </a:fld>
            <a:endParaRPr lang="en-US"/>
          </a:p>
        </p:txBody>
      </p:sp>
    </p:spTree>
    <p:extLst>
      <p:ext uri="{BB962C8B-B14F-4D97-AF65-F5344CB8AC3E}">
        <p14:creationId xmlns:p14="http://schemas.microsoft.com/office/powerpoint/2010/main" val="194877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11EBFC2-A9A3-654F-BC1A-2A1E95A9E7FD}"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155550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11EBFC2-A9A3-654F-BC1A-2A1E95A9E7FD}"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74751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11EBFC2-A9A3-654F-BC1A-2A1E95A9E7FD}"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75348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4A2AD-91FD-C448-A9AA-FE33710EA23E}"/>
              </a:ext>
            </a:extLst>
          </p:cNvPr>
          <p:cNvPicPr>
            <a:picLocks noChangeAspect="1"/>
          </p:cNvPicPr>
          <p:nvPr userDrawn="1"/>
        </p:nvPicPr>
        <p:blipFill>
          <a:blip r:embed="rId2"/>
          <a:stretch>
            <a:fillRect/>
          </a:stretch>
        </p:blipFill>
        <p:spPr>
          <a:xfrm>
            <a:off x="72837" y="0"/>
            <a:ext cx="6665319" cy="9789130"/>
          </a:xfrm>
          <a:prstGeom prst="rect">
            <a:avLst/>
          </a:prstGeom>
        </p:spPr>
      </p:pic>
    </p:spTree>
    <p:extLst>
      <p:ext uri="{BB962C8B-B14F-4D97-AF65-F5344CB8AC3E}">
        <p14:creationId xmlns:p14="http://schemas.microsoft.com/office/powerpoint/2010/main" val="360898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11EBFC2-A9A3-654F-BC1A-2A1E95A9E7FD}"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295392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11EBFC2-A9A3-654F-BC1A-2A1E95A9E7FD}"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66153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11EBFC2-A9A3-654F-BC1A-2A1E95A9E7FD}"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262373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11EBFC2-A9A3-654F-BC1A-2A1E95A9E7FD}" type="datetimeFigureOut">
              <a:rPr lang="en-GB" smtClean="0"/>
              <a:t>28/11/2022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65835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11EBFC2-A9A3-654F-BC1A-2A1E95A9E7FD}" type="datetimeFigureOut">
              <a:rPr lang="en-GB" smtClean="0"/>
              <a:t>28/11/2022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177090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EBFC2-A9A3-654F-BC1A-2A1E95A9E7FD}" type="datetimeFigureOut">
              <a:rPr lang="en-GB" smtClean="0"/>
              <a:t>28/11/2022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372269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11EBFC2-A9A3-654F-BC1A-2A1E95A9E7FD}"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53412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11EBFC2-A9A3-654F-BC1A-2A1E95A9E7FD}"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1BEA40-75A7-3044-9FB7-163F60E3DB6D}" type="slidenum">
              <a:rPr lang="en-GB" smtClean="0"/>
              <a:t>‹#›</a:t>
            </a:fld>
            <a:endParaRPr lang="en-GB"/>
          </a:p>
        </p:txBody>
      </p:sp>
    </p:spTree>
    <p:extLst>
      <p:ext uri="{BB962C8B-B14F-4D97-AF65-F5344CB8AC3E}">
        <p14:creationId xmlns:p14="http://schemas.microsoft.com/office/powerpoint/2010/main" val="339829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11EBFC2-A9A3-654F-BC1A-2A1E95A9E7FD}" type="datetimeFigureOut">
              <a:rPr lang="en-GB" smtClean="0"/>
              <a:t>28/11/2022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51BEA40-75A7-3044-9FB7-163F60E3DB6D}" type="slidenum">
              <a:rPr lang="en-GB" smtClean="0"/>
              <a:t>‹#›</a:t>
            </a:fld>
            <a:endParaRPr lang="en-GB"/>
          </a:p>
        </p:txBody>
      </p:sp>
    </p:spTree>
    <p:extLst>
      <p:ext uri="{BB962C8B-B14F-4D97-AF65-F5344CB8AC3E}">
        <p14:creationId xmlns:p14="http://schemas.microsoft.com/office/powerpoint/2010/main" val="679753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tiff"/><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5.tiff"/><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tiff"/><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tiff"/><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23">
            <a:extLst>
              <a:ext uri="{FF2B5EF4-FFF2-40B4-BE49-F238E27FC236}">
                <a16:creationId xmlns:a16="http://schemas.microsoft.com/office/drawing/2014/main" id="{C4A79582-07C9-724E-B8B3-9661E7D84670}"/>
              </a:ext>
            </a:extLst>
          </p:cNvPr>
          <p:cNvSpPr txBox="1"/>
          <p:nvPr/>
        </p:nvSpPr>
        <p:spPr>
          <a:xfrm>
            <a:off x="1070239" y="9104626"/>
            <a:ext cx="2015508" cy="213264"/>
          </a:xfrm>
          <a:prstGeom prst="rect">
            <a:avLst/>
          </a:prstGeom>
          <a:noFill/>
        </p:spPr>
        <p:txBody>
          <a:bodyPr wrap="square" rtlCol="0">
            <a:spAutoFit/>
          </a:bodyPr>
          <a:lstStyle/>
          <a:p>
            <a:pPr algn="ctr"/>
            <a:endParaRPr lang="en-US" sz="786" b="1" dirty="0">
              <a:latin typeface="Century Gothic" panose="020B0502020202020204" pitchFamily="34" charset="0"/>
            </a:endParaRPr>
          </a:p>
        </p:txBody>
      </p:sp>
      <p:sp>
        <p:nvSpPr>
          <p:cNvPr id="217" name="Rectangle 216"/>
          <p:cNvSpPr/>
          <p:nvPr/>
        </p:nvSpPr>
        <p:spPr>
          <a:xfrm>
            <a:off x="1699841" y="87754"/>
            <a:ext cx="4694701" cy="636625"/>
          </a:xfrm>
          <a:prstGeom prst="rect">
            <a:avLst/>
          </a:prstGeom>
          <a:noFill/>
        </p:spPr>
        <p:txBody>
          <a:bodyPr wrap="none" lIns="51349" tIns="25674" rIns="51349" bIns="25674">
            <a:spAutoFit/>
          </a:bodyPr>
          <a:lstStyle/>
          <a:p>
            <a:pPr algn="ctr"/>
            <a:r>
              <a:rPr lang="en-US" sz="2000" b="1" dirty="0" err="1">
                <a:ln w="0"/>
                <a:solidFill>
                  <a:srgbClr val="7030A0"/>
                </a:solidFill>
                <a:effectLst>
                  <a:outerShdw blurRad="38100" dist="19050" dir="2700000" algn="tl" rotWithShape="0">
                    <a:schemeClr val="dk1">
                      <a:alpha val="40000"/>
                    </a:schemeClr>
                  </a:outerShdw>
                </a:effectLst>
                <a:latin typeface="Century Gothic" panose="020B0502020202020204" pitchFamily="34" charset="0"/>
                <a:sym typeface="Wingdings" panose="05000000000000000000" pitchFamily="2" charset="2"/>
              </a:rPr>
              <a:t>Idsall</a:t>
            </a:r>
            <a:r>
              <a:rPr lang="en-US" sz="2000" b="1" dirty="0">
                <a:ln w="0"/>
                <a:solidFill>
                  <a:srgbClr val="7030A0"/>
                </a:solidFill>
                <a:effectLst>
                  <a:outerShdw blurRad="38100" dist="19050" dir="2700000" algn="tl" rotWithShape="0">
                    <a:schemeClr val="dk1">
                      <a:alpha val="40000"/>
                    </a:schemeClr>
                  </a:outerShdw>
                </a:effectLst>
                <a:latin typeface="Century Gothic" panose="020B0502020202020204" pitchFamily="34" charset="0"/>
                <a:sym typeface="Wingdings" panose="05000000000000000000" pitchFamily="2" charset="2"/>
              </a:rPr>
              <a:t> School</a:t>
            </a:r>
          </a:p>
          <a:p>
            <a:pPr algn="ctr"/>
            <a:r>
              <a:rPr lang="en-US" b="1" dirty="0">
                <a:ln w="0"/>
                <a:solidFill>
                  <a:srgbClr val="7030A0"/>
                </a:solidFill>
                <a:effectLst>
                  <a:outerShdw blurRad="38100" dist="19050" dir="2700000" algn="tl" rotWithShape="0">
                    <a:schemeClr val="dk1">
                      <a:alpha val="40000"/>
                    </a:schemeClr>
                  </a:outerShdw>
                </a:effectLst>
                <a:latin typeface="Century Gothic" panose="020B0502020202020204" pitchFamily="34" charset="0"/>
                <a:sym typeface="Wingdings" panose="05000000000000000000" pitchFamily="2" charset="2"/>
              </a:rPr>
              <a:t>Year 12 A Level Biology Learning Journey</a:t>
            </a:r>
            <a:endParaRPr lang="en-US" b="1" dirty="0">
              <a:ln w="0"/>
              <a:solidFill>
                <a:srgbClr val="7030A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3" name="Oval 2">
            <a:extLst>
              <a:ext uri="{FF2B5EF4-FFF2-40B4-BE49-F238E27FC236}">
                <a16:creationId xmlns:a16="http://schemas.microsoft.com/office/drawing/2014/main" id="{7756954F-A665-064A-97B6-3CFB576BBCF0}"/>
              </a:ext>
            </a:extLst>
          </p:cNvPr>
          <p:cNvSpPr/>
          <p:nvPr/>
        </p:nvSpPr>
        <p:spPr>
          <a:xfrm>
            <a:off x="5624341" y="9356707"/>
            <a:ext cx="616971" cy="516199"/>
          </a:xfrm>
          <a:prstGeom prst="ellipse">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99" b="1" dirty="0">
                <a:latin typeface="Century Gothic" panose="020B0502020202020204" pitchFamily="34" charset="0"/>
              </a:rPr>
              <a:t>Start here</a:t>
            </a:r>
          </a:p>
        </p:txBody>
      </p:sp>
      <p:sp>
        <p:nvSpPr>
          <p:cNvPr id="35" name="TextBox 34">
            <a:extLst>
              <a:ext uri="{FF2B5EF4-FFF2-40B4-BE49-F238E27FC236}">
                <a16:creationId xmlns:a16="http://schemas.microsoft.com/office/drawing/2014/main" id="{564CC343-C649-3E44-872C-CCB19D985B5D}"/>
              </a:ext>
            </a:extLst>
          </p:cNvPr>
          <p:cNvSpPr txBox="1"/>
          <p:nvPr/>
        </p:nvSpPr>
        <p:spPr>
          <a:xfrm>
            <a:off x="755968" y="7278452"/>
            <a:ext cx="5319735" cy="403444"/>
          </a:xfrm>
          <a:prstGeom prst="rect">
            <a:avLst/>
          </a:prstGeom>
          <a:noFill/>
        </p:spPr>
        <p:txBody>
          <a:bodyPr wrap="square" rtlCol="0">
            <a:spAutoFit/>
          </a:bodyPr>
          <a:lstStyle/>
          <a:p>
            <a:pPr algn="ctr"/>
            <a:r>
              <a:rPr lang="en-US" sz="1011" b="1" dirty="0">
                <a:latin typeface="Century Gothic" panose="020B0502020202020204" pitchFamily="34" charset="0"/>
              </a:rPr>
              <a:t>2.1.5 Biological Membranes; 2.1.6 Cell Division; 2.1.3 Nucleotides &amp; Nucleic Acids</a:t>
            </a:r>
          </a:p>
          <a:p>
            <a:pPr algn="ctr"/>
            <a:r>
              <a:rPr lang="en-US" sz="1011" dirty="0">
                <a:latin typeface="Century Gothic" panose="020B0502020202020204" pitchFamily="34" charset="0"/>
              </a:rPr>
              <a:t>Autumn Term 2</a:t>
            </a:r>
          </a:p>
        </p:txBody>
      </p:sp>
      <p:sp>
        <p:nvSpPr>
          <p:cNvPr id="100" name="TextBox 99">
            <a:extLst>
              <a:ext uri="{FF2B5EF4-FFF2-40B4-BE49-F238E27FC236}">
                <a16:creationId xmlns:a16="http://schemas.microsoft.com/office/drawing/2014/main" id="{D9D78247-8A19-9349-B604-DD5C73F9FC00}"/>
              </a:ext>
            </a:extLst>
          </p:cNvPr>
          <p:cNvSpPr txBox="1"/>
          <p:nvPr/>
        </p:nvSpPr>
        <p:spPr>
          <a:xfrm>
            <a:off x="2077993" y="4010889"/>
            <a:ext cx="2761352" cy="403444"/>
          </a:xfrm>
          <a:prstGeom prst="rect">
            <a:avLst/>
          </a:prstGeom>
          <a:noFill/>
        </p:spPr>
        <p:txBody>
          <a:bodyPr wrap="square" rtlCol="0">
            <a:spAutoFit/>
          </a:bodyPr>
          <a:lstStyle/>
          <a:p>
            <a:pPr algn="ctr"/>
            <a:r>
              <a:rPr lang="en-US" sz="1011" b="1" dirty="0">
                <a:latin typeface="Century Gothic" panose="020B0502020202020204" pitchFamily="34" charset="0"/>
              </a:rPr>
              <a:t>4.2.2 Classification &amp; Evolution; Revision</a:t>
            </a:r>
          </a:p>
          <a:p>
            <a:pPr algn="ctr"/>
            <a:r>
              <a:rPr lang="en-US" sz="1011" dirty="0">
                <a:latin typeface="Century Gothic" panose="020B0502020202020204" pitchFamily="34" charset="0"/>
              </a:rPr>
              <a:t>Summer Term 1</a:t>
            </a:r>
          </a:p>
        </p:txBody>
      </p:sp>
      <p:sp>
        <p:nvSpPr>
          <p:cNvPr id="103" name="TextBox 102">
            <a:extLst>
              <a:ext uri="{FF2B5EF4-FFF2-40B4-BE49-F238E27FC236}">
                <a16:creationId xmlns:a16="http://schemas.microsoft.com/office/drawing/2014/main" id="{0BCAE5E7-1541-C34A-8564-839BC4AEF26E}"/>
              </a:ext>
            </a:extLst>
          </p:cNvPr>
          <p:cNvSpPr txBox="1"/>
          <p:nvPr/>
        </p:nvSpPr>
        <p:spPr>
          <a:xfrm>
            <a:off x="1970025" y="6183042"/>
            <a:ext cx="2855845" cy="403444"/>
          </a:xfrm>
          <a:prstGeom prst="rect">
            <a:avLst/>
          </a:prstGeom>
          <a:noFill/>
        </p:spPr>
        <p:txBody>
          <a:bodyPr wrap="square" rtlCol="0">
            <a:spAutoFit/>
          </a:bodyPr>
          <a:lstStyle/>
          <a:p>
            <a:pPr algn="ctr"/>
            <a:r>
              <a:rPr lang="en-US" sz="1011" b="1" dirty="0">
                <a:latin typeface="Century Gothic" panose="020B0502020202020204" pitchFamily="34" charset="0"/>
              </a:rPr>
              <a:t>3.1.1 Exchange Surfaces; 2.1.4 Enzymes</a:t>
            </a:r>
          </a:p>
          <a:p>
            <a:pPr algn="ctr"/>
            <a:r>
              <a:rPr lang="en-US" sz="1011" dirty="0">
                <a:latin typeface="Century Gothic" panose="020B0502020202020204" pitchFamily="34" charset="0"/>
              </a:rPr>
              <a:t>Spring Term 1</a:t>
            </a:r>
          </a:p>
        </p:txBody>
      </p:sp>
      <p:sp>
        <p:nvSpPr>
          <p:cNvPr id="37" name="TextBox 36">
            <a:extLst>
              <a:ext uri="{FF2B5EF4-FFF2-40B4-BE49-F238E27FC236}">
                <a16:creationId xmlns:a16="http://schemas.microsoft.com/office/drawing/2014/main" id="{3EE6D267-23AA-EB48-AF7B-D18A1EC946B9}"/>
              </a:ext>
            </a:extLst>
          </p:cNvPr>
          <p:cNvSpPr txBox="1"/>
          <p:nvPr/>
        </p:nvSpPr>
        <p:spPr>
          <a:xfrm>
            <a:off x="1755311" y="2938782"/>
            <a:ext cx="3388903" cy="403444"/>
          </a:xfrm>
          <a:prstGeom prst="rect">
            <a:avLst/>
          </a:prstGeom>
          <a:noFill/>
        </p:spPr>
        <p:txBody>
          <a:bodyPr wrap="square" rtlCol="0">
            <a:spAutoFit/>
          </a:bodyPr>
          <a:lstStyle/>
          <a:p>
            <a:pPr algn="ctr"/>
            <a:r>
              <a:rPr lang="en-US" sz="1011" b="1" dirty="0">
                <a:latin typeface="Century Gothic" panose="020B0502020202020204" pitchFamily="34" charset="0"/>
              </a:rPr>
              <a:t>EXAM; 4.2.1 Biodiversity</a:t>
            </a:r>
          </a:p>
          <a:p>
            <a:pPr algn="ctr"/>
            <a:r>
              <a:rPr lang="en-US" sz="1011" dirty="0">
                <a:latin typeface="Century Gothic" panose="020B0502020202020204" pitchFamily="34" charset="0"/>
              </a:rPr>
              <a:t>Summer Term 2</a:t>
            </a:r>
          </a:p>
        </p:txBody>
      </p:sp>
      <p:grpSp>
        <p:nvGrpSpPr>
          <p:cNvPr id="49" name="Group 48">
            <a:extLst>
              <a:ext uri="{FF2B5EF4-FFF2-40B4-BE49-F238E27FC236}">
                <a16:creationId xmlns:a16="http://schemas.microsoft.com/office/drawing/2014/main" id="{C647092E-5D28-FF4A-833E-79BBEEA74788}"/>
              </a:ext>
            </a:extLst>
          </p:cNvPr>
          <p:cNvGrpSpPr/>
          <p:nvPr/>
        </p:nvGrpSpPr>
        <p:grpSpPr>
          <a:xfrm>
            <a:off x="2131823" y="1829847"/>
            <a:ext cx="2082280" cy="333822"/>
            <a:chOff x="2767510" y="3273248"/>
            <a:chExt cx="3708060" cy="594460"/>
          </a:xfrm>
        </p:grpSpPr>
        <p:sp>
          <p:nvSpPr>
            <p:cNvPr id="205" name="TextBox 204">
              <a:extLst>
                <a:ext uri="{FF2B5EF4-FFF2-40B4-BE49-F238E27FC236}">
                  <a16:creationId xmlns:a16="http://schemas.microsoft.com/office/drawing/2014/main" id="{DA387A55-7789-A34F-867D-72AA9CFF66F4}"/>
                </a:ext>
              </a:extLst>
            </p:cNvPr>
            <p:cNvSpPr txBox="1"/>
            <p:nvPr/>
          </p:nvSpPr>
          <p:spPr>
            <a:xfrm>
              <a:off x="2767510" y="3345750"/>
              <a:ext cx="3145298" cy="441431"/>
            </a:xfrm>
            <a:prstGeom prst="rect">
              <a:avLst/>
            </a:prstGeom>
            <a:noFill/>
          </p:spPr>
          <p:txBody>
            <a:bodyPr wrap="square" rtlCol="0">
              <a:spAutoFit/>
            </a:bodyPr>
            <a:lstStyle/>
            <a:p>
              <a:pPr algn="ctr"/>
              <a:r>
                <a:rPr lang="en-US" sz="1011" b="1" dirty="0">
                  <a:solidFill>
                    <a:schemeClr val="bg1"/>
                  </a:solidFill>
                  <a:latin typeface="Century Gothic" panose="020B0502020202020204" pitchFamily="34" charset="0"/>
                </a:rPr>
                <a:t>Preparation for Next Year</a:t>
              </a:r>
            </a:p>
          </p:txBody>
        </p:sp>
        <p:pic>
          <p:nvPicPr>
            <p:cNvPr id="26" name="Picture 25">
              <a:extLst>
                <a:ext uri="{FF2B5EF4-FFF2-40B4-BE49-F238E27FC236}">
                  <a16:creationId xmlns:a16="http://schemas.microsoft.com/office/drawing/2014/main" id="{8F5EA6D6-9AE2-CA49-9740-E7BDBB5E65DD}"/>
                </a:ext>
              </a:extLst>
            </p:cNvPr>
            <p:cNvPicPr>
              <a:picLocks noChangeAspect="1"/>
            </p:cNvPicPr>
            <p:nvPr/>
          </p:nvPicPr>
          <p:blipFill>
            <a:blip r:embed="rId3">
              <a:lum bright="70000" contrast="-70000"/>
            </a:blip>
            <a:stretch>
              <a:fillRect/>
            </a:stretch>
          </p:blipFill>
          <p:spPr>
            <a:xfrm>
              <a:off x="5881110" y="3273248"/>
              <a:ext cx="594460" cy="594460"/>
            </a:xfrm>
            <a:prstGeom prst="rect">
              <a:avLst/>
            </a:prstGeom>
          </p:spPr>
        </p:pic>
      </p:grpSp>
      <p:pic>
        <p:nvPicPr>
          <p:cNvPr id="29" name="Picture 28">
            <a:extLst>
              <a:ext uri="{FF2B5EF4-FFF2-40B4-BE49-F238E27FC236}">
                <a16:creationId xmlns:a16="http://schemas.microsoft.com/office/drawing/2014/main" id="{FE7164C3-7825-DB4C-B5C0-D75D2758DF35}"/>
              </a:ext>
            </a:extLst>
          </p:cNvPr>
          <p:cNvPicPr>
            <a:picLocks noChangeAspect="1"/>
          </p:cNvPicPr>
          <p:nvPr/>
        </p:nvPicPr>
        <p:blipFill>
          <a:blip r:embed="rId4">
            <a:lum bright="70000" contrast="-70000"/>
          </a:blip>
          <a:stretch>
            <a:fillRect/>
          </a:stretch>
        </p:blipFill>
        <p:spPr>
          <a:xfrm>
            <a:off x="663530" y="132768"/>
            <a:ext cx="390272" cy="390272"/>
          </a:xfrm>
          <a:prstGeom prst="rect">
            <a:avLst/>
          </a:prstGeom>
        </p:spPr>
      </p:pic>
      <p:grpSp>
        <p:nvGrpSpPr>
          <p:cNvPr id="53" name="Group 52">
            <a:extLst>
              <a:ext uri="{FF2B5EF4-FFF2-40B4-BE49-F238E27FC236}">
                <a16:creationId xmlns:a16="http://schemas.microsoft.com/office/drawing/2014/main" id="{65E6AEEB-B424-774F-AB09-F189ACF79ADC}"/>
              </a:ext>
            </a:extLst>
          </p:cNvPr>
          <p:cNvGrpSpPr/>
          <p:nvPr/>
        </p:nvGrpSpPr>
        <p:grpSpPr>
          <a:xfrm>
            <a:off x="727270" y="721285"/>
            <a:ext cx="4774462" cy="429886"/>
            <a:chOff x="120849" y="1286442"/>
            <a:chExt cx="8502217" cy="765528"/>
          </a:xfrm>
        </p:grpSpPr>
        <p:sp>
          <p:nvSpPr>
            <p:cNvPr id="13" name="Rectangle 12"/>
            <p:cNvSpPr/>
            <p:nvPr/>
          </p:nvSpPr>
          <p:spPr>
            <a:xfrm>
              <a:off x="2156299" y="1362958"/>
              <a:ext cx="4523627" cy="646464"/>
            </a:xfrm>
            <a:prstGeom prst="rect">
              <a:avLst/>
            </a:prstGeom>
            <a:noFill/>
          </p:spPr>
          <p:txBody>
            <a:bodyPr wrap="none" lIns="51349" tIns="25674" rIns="51349" bIns="25674">
              <a:spAutoFit/>
            </a:bodyPr>
            <a:lstStyle/>
            <a:p>
              <a:pPr algn="ctr"/>
              <a:r>
                <a:rPr lang="en-US" sz="2022"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sym typeface="Wingdings" panose="05000000000000000000" pitchFamily="2" charset="2"/>
                </a:rPr>
                <a:t> </a:t>
              </a:r>
              <a:r>
                <a:rPr lang="en-US" sz="2022"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This way to Year 13</a:t>
              </a:r>
            </a:p>
          </p:txBody>
        </p:sp>
        <p:pic>
          <p:nvPicPr>
            <p:cNvPr id="30" name="Picture 29">
              <a:extLst>
                <a:ext uri="{FF2B5EF4-FFF2-40B4-BE49-F238E27FC236}">
                  <a16:creationId xmlns:a16="http://schemas.microsoft.com/office/drawing/2014/main" id="{8A2EF78B-4251-204A-A07E-CCBF79CFCFE2}"/>
                </a:ext>
              </a:extLst>
            </p:cNvPr>
            <p:cNvPicPr>
              <a:picLocks noChangeAspect="1"/>
            </p:cNvPicPr>
            <p:nvPr/>
          </p:nvPicPr>
          <p:blipFill>
            <a:blip r:embed="rId5">
              <a:lum bright="70000" contrast="-70000"/>
            </a:blip>
            <a:stretch>
              <a:fillRect/>
            </a:stretch>
          </p:blipFill>
          <p:spPr>
            <a:xfrm>
              <a:off x="7888119" y="1317023"/>
              <a:ext cx="734947" cy="734947"/>
            </a:xfrm>
            <a:prstGeom prst="rect">
              <a:avLst/>
            </a:prstGeom>
          </p:spPr>
        </p:pic>
        <p:pic>
          <p:nvPicPr>
            <p:cNvPr id="31" name="Picture 30">
              <a:extLst>
                <a:ext uri="{FF2B5EF4-FFF2-40B4-BE49-F238E27FC236}">
                  <a16:creationId xmlns:a16="http://schemas.microsoft.com/office/drawing/2014/main" id="{666170DF-04F1-B84D-83A6-261D5E66C28D}"/>
                </a:ext>
              </a:extLst>
            </p:cNvPr>
            <p:cNvPicPr>
              <a:picLocks noChangeAspect="1"/>
            </p:cNvPicPr>
            <p:nvPr/>
          </p:nvPicPr>
          <p:blipFill>
            <a:blip r:embed="rId6">
              <a:lum bright="70000" contrast="-70000"/>
            </a:blip>
            <a:stretch>
              <a:fillRect/>
            </a:stretch>
          </p:blipFill>
          <p:spPr>
            <a:xfrm>
              <a:off x="120849" y="1286442"/>
              <a:ext cx="878708" cy="734947"/>
            </a:xfrm>
            <a:prstGeom prst="rect">
              <a:avLst/>
            </a:prstGeom>
            <a:noFill/>
            <a:ln>
              <a:noFill/>
            </a:ln>
          </p:spPr>
        </p:pic>
      </p:grpSp>
      <p:pic>
        <p:nvPicPr>
          <p:cNvPr id="2" name="Picture 2">
            <a:extLst>
              <a:ext uri="{FF2B5EF4-FFF2-40B4-BE49-F238E27FC236}">
                <a16:creationId xmlns:a16="http://schemas.microsoft.com/office/drawing/2014/main" id="{6C3DDC70-301D-41E2-803C-CFE035B1CB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3992" y="1147251"/>
            <a:ext cx="628041" cy="628041"/>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DB8C7170-6B75-4E8F-A908-731D7FC1B492}"/>
              </a:ext>
            </a:extLst>
          </p:cNvPr>
          <p:cNvSpPr txBox="1"/>
          <p:nvPr/>
        </p:nvSpPr>
        <p:spPr>
          <a:xfrm>
            <a:off x="1755312" y="8365822"/>
            <a:ext cx="3148429" cy="403444"/>
          </a:xfrm>
          <a:prstGeom prst="rect">
            <a:avLst/>
          </a:prstGeom>
          <a:noFill/>
        </p:spPr>
        <p:txBody>
          <a:bodyPr wrap="square" rtlCol="0">
            <a:spAutoFit/>
          </a:bodyPr>
          <a:lstStyle/>
          <a:p>
            <a:pPr algn="ctr"/>
            <a:r>
              <a:rPr lang="en-US" sz="1011" b="1" dirty="0">
                <a:latin typeface="Century Gothic" panose="020B0502020202020204" pitchFamily="34" charset="0"/>
              </a:rPr>
              <a:t>2.1.1 Cell Structure; 2.1.2 Biological Molecules</a:t>
            </a:r>
          </a:p>
          <a:p>
            <a:pPr algn="ctr"/>
            <a:r>
              <a:rPr lang="en-US" sz="1011" dirty="0">
                <a:latin typeface="Century Gothic" panose="020B0502020202020204" pitchFamily="34" charset="0"/>
              </a:rPr>
              <a:t>Autumn Term 1</a:t>
            </a:r>
          </a:p>
        </p:txBody>
      </p:sp>
      <p:sp>
        <p:nvSpPr>
          <p:cNvPr id="77" name="TextBox 76">
            <a:extLst>
              <a:ext uri="{FF2B5EF4-FFF2-40B4-BE49-F238E27FC236}">
                <a16:creationId xmlns:a16="http://schemas.microsoft.com/office/drawing/2014/main" id="{CD0572D0-CE8A-4091-ABB3-3A359BA84E93}"/>
              </a:ext>
            </a:extLst>
          </p:cNvPr>
          <p:cNvSpPr txBox="1"/>
          <p:nvPr/>
        </p:nvSpPr>
        <p:spPr>
          <a:xfrm>
            <a:off x="648392" y="5082581"/>
            <a:ext cx="5427311" cy="403444"/>
          </a:xfrm>
          <a:prstGeom prst="rect">
            <a:avLst/>
          </a:prstGeom>
          <a:noFill/>
        </p:spPr>
        <p:txBody>
          <a:bodyPr wrap="square" rtlCol="0">
            <a:spAutoFit/>
          </a:bodyPr>
          <a:lstStyle/>
          <a:p>
            <a:pPr algn="ctr"/>
            <a:r>
              <a:rPr lang="en-US" sz="1011" b="1" dirty="0">
                <a:latin typeface="Century Gothic" panose="020B0502020202020204" pitchFamily="34" charset="0"/>
              </a:rPr>
              <a:t>3.1.2 Transport in Animals; 4.1.1 Disease &amp; Prevention; 3.1.3 Transport in Plants</a:t>
            </a:r>
          </a:p>
          <a:p>
            <a:pPr algn="ctr"/>
            <a:r>
              <a:rPr lang="en-US" sz="1011" dirty="0">
                <a:latin typeface="Century Gothic" panose="020B0502020202020204" pitchFamily="34" charset="0"/>
              </a:rPr>
              <a:t>Spring Term 2</a:t>
            </a:r>
          </a:p>
        </p:txBody>
      </p:sp>
      <p:sp>
        <p:nvSpPr>
          <p:cNvPr id="79" name="TextBox 78">
            <a:extLst>
              <a:ext uri="{FF2B5EF4-FFF2-40B4-BE49-F238E27FC236}">
                <a16:creationId xmlns:a16="http://schemas.microsoft.com/office/drawing/2014/main" id="{911F9260-EF34-4C0A-B4AB-03DF4502E5A6}"/>
              </a:ext>
            </a:extLst>
          </p:cNvPr>
          <p:cNvSpPr txBox="1"/>
          <p:nvPr/>
        </p:nvSpPr>
        <p:spPr>
          <a:xfrm>
            <a:off x="822279" y="8715131"/>
            <a:ext cx="4655170" cy="754053"/>
          </a:xfrm>
          <a:prstGeom prst="rect">
            <a:avLst/>
          </a:prstGeom>
          <a:solidFill>
            <a:schemeClr val="bg1">
              <a:lumMod val="95000"/>
            </a:schemeClr>
          </a:solidFill>
        </p:spPr>
        <p:txBody>
          <a:bodyPr wrap="square" rtlCol="0">
            <a:spAutoFit/>
          </a:bodyPr>
          <a:lstStyle/>
          <a:p>
            <a:pPr algn="ctr"/>
            <a:r>
              <a:rPr lang="en-GB" sz="800" b="1" dirty="0">
                <a:latin typeface="Century Gothic" panose="020B0502020202020204" pitchFamily="34" charset="0"/>
              </a:rPr>
              <a:t>GCSE</a:t>
            </a:r>
          </a:p>
          <a:p>
            <a:pPr algn="ctr"/>
            <a:r>
              <a:rPr lang="en-GB" sz="700" dirty="0">
                <a:latin typeface="Century Gothic" panose="020B0502020202020204" pitchFamily="34" charset="0"/>
              </a:rPr>
              <a:t>Students will enter Y12 having worked through a comprehensive KS3 and KS4 Science curriculum comprising elements of: Cells and Control, Genetics, Natural Selection and Genetic Modification, Health, Diseases &amp; Medicine, Plant Structure &amp; their Function, Animal Coordination and Control, Transport in Animals and Ecosystems &amp; Material Cycles. Key Concepts, Working and thinking scientifically underpins everything that we do.</a:t>
            </a:r>
            <a:endParaRPr lang="en-GB" sz="700" b="1" dirty="0">
              <a:solidFill>
                <a:srgbClr val="7030A0"/>
              </a:solidFill>
              <a:latin typeface="Century Gothic" panose="020B0502020202020204" pitchFamily="34" charset="0"/>
            </a:endParaRPr>
          </a:p>
        </p:txBody>
      </p:sp>
      <p:pic>
        <p:nvPicPr>
          <p:cNvPr id="38" name="Graphic 37" descr="Classroom">
            <a:extLst>
              <a:ext uri="{FF2B5EF4-FFF2-40B4-BE49-F238E27FC236}">
                <a16:creationId xmlns:a16="http://schemas.microsoft.com/office/drawing/2014/main" id="{70C10232-1046-4E32-BD9D-514D28A071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77449" y="8905436"/>
            <a:ext cx="398379" cy="398379"/>
          </a:xfrm>
          <a:prstGeom prst="rect">
            <a:avLst/>
          </a:prstGeom>
        </p:spPr>
      </p:pic>
      <p:pic>
        <p:nvPicPr>
          <p:cNvPr id="46" name="Graphic 45" descr="Books">
            <a:extLst>
              <a:ext uri="{FF2B5EF4-FFF2-40B4-BE49-F238E27FC236}">
                <a16:creationId xmlns:a16="http://schemas.microsoft.com/office/drawing/2014/main" id="{A266D02D-BF39-4E53-821A-3D9222AEB5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54720" y="1276519"/>
            <a:ext cx="356418" cy="356418"/>
          </a:xfrm>
          <a:prstGeom prst="rect">
            <a:avLst/>
          </a:prstGeom>
        </p:spPr>
      </p:pic>
      <p:pic>
        <p:nvPicPr>
          <p:cNvPr id="54" name="Picture 53">
            <a:extLst>
              <a:ext uri="{FF2B5EF4-FFF2-40B4-BE49-F238E27FC236}">
                <a16:creationId xmlns:a16="http://schemas.microsoft.com/office/drawing/2014/main" id="{A7F98675-9B1C-417B-9F50-CAED4F602F45}"/>
              </a:ext>
            </a:extLst>
          </p:cNvPr>
          <p:cNvPicPr>
            <a:picLocks noChangeAspect="1"/>
          </p:cNvPicPr>
          <p:nvPr/>
        </p:nvPicPr>
        <p:blipFill>
          <a:blip r:embed="rId3">
            <a:lum bright="70000" contrast="-70000"/>
          </a:blip>
          <a:stretch>
            <a:fillRect/>
          </a:stretch>
        </p:blipFill>
        <p:spPr>
          <a:xfrm>
            <a:off x="886891" y="4022517"/>
            <a:ext cx="333822" cy="333822"/>
          </a:xfrm>
          <a:prstGeom prst="rect">
            <a:avLst/>
          </a:prstGeom>
        </p:spPr>
      </p:pic>
      <p:pic>
        <p:nvPicPr>
          <p:cNvPr id="89" name="Picture 88">
            <a:extLst>
              <a:ext uri="{FF2B5EF4-FFF2-40B4-BE49-F238E27FC236}">
                <a16:creationId xmlns:a16="http://schemas.microsoft.com/office/drawing/2014/main" id="{A47A8E9D-BD5A-44FD-90FE-F8BCC1C25C04}"/>
              </a:ext>
            </a:extLst>
          </p:cNvPr>
          <p:cNvPicPr>
            <a:picLocks noChangeAspect="1"/>
          </p:cNvPicPr>
          <p:nvPr/>
        </p:nvPicPr>
        <p:blipFill>
          <a:blip r:embed="rId12"/>
          <a:stretch>
            <a:fillRect/>
          </a:stretch>
        </p:blipFill>
        <p:spPr>
          <a:xfrm>
            <a:off x="2980325" y="9317890"/>
            <a:ext cx="698402" cy="455330"/>
          </a:xfrm>
          <a:prstGeom prst="rect">
            <a:avLst/>
          </a:prstGeom>
        </p:spPr>
      </p:pic>
      <p:pic>
        <p:nvPicPr>
          <p:cNvPr id="91" name="Picture 90">
            <a:extLst>
              <a:ext uri="{FF2B5EF4-FFF2-40B4-BE49-F238E27FC236}">
                <a16:creationId xmlns:a16="http://schemas.microsoft.com/office/drawing/2014/main" id="{91E50A31-20F2-43F4-BBCF-6B78BBC753EE}"/>
              </a:ext>
            </a:extLst>
          </p:cNvPr>
          <p:cNvPicPr>
            <a:picLocks noChangeAspect="1"/>
          </p:cNvPicPr>
          <p:nvPr/>
        </p:nvPicPr>
        <p:blipFill>
          <a:blip r:embed="rId13"/>
          <a:stretch>
            <a:fillRect/>
          </a:stretch>
        </p:blipFill>
        <p:spPr>
          <a:xfrm>
            <a:off x="4425042" y="8230520"/>
            <a:ext cx="1136614" cy="455330"/>
          </a:xfrm>
          <a:prstGeom prst="rect">
            <a:avLst/>
          </a:prstGeom>
        </p:spPr>
      </p:pic>
      <p:pic>
        <p:nvPicPr>
          <p:cNvPr id="92" name="Picture 91">
            <a:extLst>
              <a:ext uri="{FF2B5EF4-FFF2-40B4-BE49-F238E27FC236}">
                <a16:creationId xmlns:a16="http://schemas.microsoft.com/office/drawing/2014/main" id="{8C74FB22-28AF-4783-AA10-6F4043C102E5}"/>
              </a:ext>
            </a:extLst>
          </p:cNvPr>
          <p:cNvPicPr>
            <a:picLocks noChangeAspect="1"/>
          </p:cNvPicPr>
          <p:nvPr/>
        </p:nvPicPr>
        <p:blipFill>
          <a:blip r:embed="rId14"/>
          <a:stretch>
            <a:fillRect/>
          </a:stretch>
        </p:blipFill>
        <p:spPr>
          <a:xfrm>
            <a:off x="65720" y="0"/>
            <a:ext cx="1513119" cy="455330"/>
          </a:xfrm>
          <a:prstGeom prst="rect">
            <a:avLst/>
          </a:prstGeom>
        </p:spPr>
      </p:pic>
      <p:sp>
        <p:nvSpPr>
          <p:cNvPr id="14" name="Rectangle 13">
            <a:extLst>
              <a:ext uri="{FF2B5EF4-FFF2-40B4-BE49-F238E27FC236}">
                <a16:creationId xmlns:a16="http://schemas.microsoft.com/office/drawing/2014/main" id="{FFBC5294-07CE-311A-EE0F-9C7B4E588E00}"/>
              </a:ext>
            </a:extLst>
          </p:cNvPr>
          <p:cNvSpPr/>
          <p:nvPr/>
        </p:nvSpPr>
        <p:spPr>
          <a:xfrm>
            <a:off x="542613" y="7642413"/>
            <a:ext cx="2901515" cy="68215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2.1.1 Cell Structure - </a:t>
            </a:r>
            <a:r>
              <a:rPr lang="en-GB" sz="620" dirty="0">
                <a:solidFill>
                  <a:schemeClr val="tx1"/>
                </a:solidFill>
                <a:latin typeface="Century Gothic" panose="020B0502020202020204" pitchFamily="34" charset="0"/>
              </a:rPr>
              <a:t>Biology is the study of living organisms. Every living organism is made up of one or more cells, therefore understanding the structure and function of the cell Is a fundamental concept in the study of biology. Since Robert Hooke coined the phrase ‘cells’ in 1665, careful observation using microscopes has revealed details of cell structure and ultrastructure and provided evidence to support hypotheses regarding the roles of cells and their organelles.</a:t>
            </a:r>
          </a:p>
        </p:txBody>
      </p:sp>
      <p:sp>
        <p:nvSpPr>
          <p:cNvPr id="15" name="Rectangle 14">
            <a:extLst>
              <a:ext uri="{FF2B5EF4-FFF2-40B4-BE49-F238E27FC236}">
                <a16:creationId xmlns:a16="http://schemas.microsoft.com/office/drawing/2014/main" id="{CF7F1624-40AB-3F30-14AA-267E0261A8B2}"/>
              </a:ext>
            </a:extLst>
          </p:cNvPr>
          <p:cNvSpPr/>
          <p:nvPr/>
        </p:nvSpPr>
        <p:spPr>
          <a:xfrm>
            <a:off x="3729038" y="7642413"/>
            <a:ext cx="2250153" cy="68215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2.1.2 Biological Molecules - </a:t>
            </a:r>
            <a:r>
              <a:rPr lang="en-GB" sz="620" dirty="0">
                <a:solidFill>
                  <a:schemeClr val="tx1"/>
                </a:solidFill>
                <a:latin typeface="Century Gothic" panose="020B0502020202020204" pitchFamily="34" charset="0"/>
              </a:rPr>
              <a:t>The cells of all living organisms are composed of biological molecules. Proteins, carbohydrates and lipids are three of the key groups of biological macromolecules that are essential for life. A study of the structure of these macromolecules allows a better understanding of their functions in living organisms.</a:t>
            </a:r>
          </a:p>
        </p:txBody>
      </p:sp>
      <p:sp>
        <p:nvSpPr>
          <p:cNvPr id="18" name="Rectangle 17">
            <a:extLst>
              <a:ext uri="{FF2B5EF4-FFF2-40B4-BE49-F238E27FC236}">
                <a16:creationId xmlns:a16="http://schemas.microsoft.com/office/drawing/2014/main" id="{AD7AA228-7F77-F8C7-F964-44358EB82C03}"/>
              </a:ext>
            </a:extLst>
          </p:cNvPr>
          <p:cNvSpPr/>
          <p:nvPr/>
        </p:nvSpPr>
        <p:spPr>
          <a:xfrm>
            <a:off x="4443997" y="6513555"/>
            <a:ext cx="2340948" cy="76911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2.1.5 Biological Membranes - </a:t>
            </a:r>
            <a:r>
              <a:rPr lang="en-GB" sz="620" dirty="0">
                <a:solidFill>
                  <a:schemeClr val="tx1"/>
                </a:solidFill>
                <a:latin typeface="Century Gothic" panose="020B0502020202020204" pitchFamily="34" charset="0"/>
              </a:rPr>
              <a:t>Membranes are fundamental to the cell theory. The structure of the plasma membrane allows cells to communicate with each other. Understanding this ability to communicate and how different substances enter cells is crucial to the development of mechanisms for the administration of drugs as scientists increasingly make use of membrane-bound receptors as sites for the action of drugs.</a:t>
            </a:r>
          </a:p>
        </p:txBody>
      </p:sp>
      <p:sp>
        <p:nvSpPr>
          <p:cNvPr id="19" name="Rectangle 18">
            <a:extLst>
              <a:ext uri="{FF2B5EF4-FFF2-40B4-BE49-F238E27FC236}">
                <a16:creationId xmlns:a16="http://schemas.microsoft.com/office/drawing/2014/main" id="{7D45C18B-D2B8-E255-D2DB-9328976152F4}"/>
              </a:ext>
            </a:extLst>
          </p:cNvPr>
          <p:cNvSpPr/>
          <p:nvPr/>
        </p:nvSpPr>
        <p:spPr>
          <a:xfrm>
            <a:off x="1870287" y="6513555"/>
            <a:ext cx="2473972" cy="76911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2.1.6 Cell Division - </a:t>
            </a:r>
            <a:r>
              <a:rPr lang="en-GB" sz="620" dirty="0">
                <a:solidFill>
                  <a:schemeClr val="tx1"/>
                </a:solidFill>
                <a:latin typeface="Century Gothic" panose="020B0502020202020204" pitchFamily="34" charset="0"/>
              </a:rPr>
              <a:t>During the cell cycle, genetic info is copied and passed to daughter cells. In multicellular organisms, stem cells are modified to produce many different types of specialised cell. Understanding how stem cells can be modified has huge potential in medicine. To understand how a whole organism functions, it is essential to appreciate the importance of cooperation between cells, tissues, organs and organ systems.</a:t>
            </a:r>
          </a:p>
        </p:txBody>
      </p:sp>
      <p:sp>
        <p:nvSpPr>
          <p:cNvPr id="20" name="Rectangle 19">
            <a:extLst>
              <a:ext uri="{FF2B5EF4-FFF2-40B4-BE49-F238E27FC236}">
                <a16:creationId xmlns:a16="http://schemas.microsoft.com/office/drawing/2014/main" id="{3D353E34-8FB7-08AE-56B0-C9420A17DC1A}"/>
              </a:ext>
            </a:extLst>
          </p:cNvPr>
          <p:cNvSpPr/>
          <p:nvPr/>
        </p:nvSpPr>
        <p:spPr>
          <a:xfrm>
            <a:off x="532336" y="6513555"/>
            <a:ext cx="1257168" cy="769116"/>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2.1.3 Nucleotides &amp; Nucleic Acids - </a:t>
            </a:r>
            <a:r>
              <a:rPr lang="en-GB" sz="620" dirty="0">
                <a:solidFill>
                  <a:schemeClr val="tx1"/>
                </a:solidFill>
                <a:latin typeface="Century Gothic" panose="020B0502020202020204" pitchFamily="34" charset="0"/>
              </a:rPr>
              <a:t>Nucleic acids are essential to heredity in living organisms. Understanding the structure of nucleotides and nucleic acids allows an understanding of their roles.</a:t>
            </a:r>
          </a:p>
        </p:txBody>
      </p:sp>
      <p:sp>
        <p:nvSpPr>
          <p:cNvPr id="21" name="Rectangle 20">
            <a:extLst>
              <a:ext uri="{FF2B5EF4-FFF2-40B4-BE49-F238E27FC236}">
                <a16:creationId xmlns:a16="http://schemas.microsoft.com/office/drawing/2014/main" id="{89E2C98A-9F87-B145-5DF9-BE6EA102E0CF}"/>
              </a:ext>
            </a:extLst>
          </p:cNvPr>
          <p:cNvSpPr/>
          <p:nvPr/>
        </p:nvSpPr>
        <p:spPr>
          <a:xfrm>
            <a:off x="4267199" y="5486958"/>
            <a:ext cx="1841017" cy="68215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2.1.4 Enzymes - </a:t>
            </a:r>
            <a:r>
              <a:rPr lang="en-GB" sz="620" dirty="0">
                <a:solidFill>
                  <a:schemeClr val="tx1"/>
                </a:solidFill>
                <a:latin typeface="Century Gothic" panose="020B0502020202020204" pitchFamily="34" charset="0"/>
              </a:rPr>
              <a:t>Metabolism in living organisms relies upon enzyme- controlled reactions. Knowledge of how enzymes function and the factors that affect enzyme action has improved our understanding of biological processes and increased our use of enzymes in industry.</a:t>
            </a:r>
          </a:p>
        </p:txBody>
      </p:sp>
      <p:sp>
        <p:nvSpPr>
          <p:cNvPr id="22" name="Rectangle 21">
            <a:extLst>
              <a:ext uri="{FF2B5EF4-FFF2-40B4-BE49-F238E27FC236}">
                <a16:creationId xmlns:a16="http://schemas.microsoft.com/office/drawing/2014/main" id="{50CDDC87-41AC-E51C-B43D-D7CB2DDCE75A}"/>
              </a:ext>
            </a:extLst>
          </p:cNvPr>
          <p:cNvSpPr/>
          <p:nvPr/>
        </p:nvSpPr>
        <p:spPr>
          <a:xfrm>
            <a:off x="782297" y="5479072"/>
            <a:ext cx="2686514" cy="68215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3.1.1 Exchange Surfaces - </a:t>
            </a:r>
            <a:r>
              <a:rPr lang="en-GB" sz="620" dirty="0">
                <a:solidFill>
                  <a:schemeClr val="tx1"/>
                </a:solidFill>
                <a:latin typeface="Century Gothic" panose="020B0502020202020204" pitchFamily="34" charset="0"/>
              </a:rPr>
              <a:t>As animals become larger and more active, ventilation and gas exchange systems become essential to supply oxygen to, and remove carbon dioxide from, their bodies. Ventilation and gas exchange systems in mammals, bony fish and insects are used as examples of the properties and functions of exchange surfaces in animals.</a:t>
            </a:r>
          </a:p>
        </p:txBody>
      </p:sp>
      <p:sp>
        <p:nvSpPr>
          <p:cNvPr id="23" name="Rectangle 22">
            <a:extLst>
              <a:ext uri="{FF2B5EF4-FFF2-40B4-BE49-F238E27FC236}">
                <a16:creationId xmlns:a16="http://schemas.microsoft.com/office/drawing/2014/main" id="{1F5AFDA1-4AD0-2BC0-2B98-0CC4D2B59281}"/>
              </a:ext>
            </a:extLst>
          </p:cNvPr>
          <p:cNvSpPr/>
          <p:nvPr/>
        </p:nvSpPr>
        <p:spPr>
          <a:xfrm>
            <a:off x="700127" y="4390999"/>
            <a:ext cx="1991659" cy="68215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3.1.3 Transport in Plants - </a:t>
            </a:r>
            <a:r>
              <a:rPr lang="en-GB" sz="620" dirty="0">
                <a:solidFill>
                  <a:schemeClr val="tx1"/>
                </a:solidFill>
                <a:latin typeface="Century Gothic" panose="020B0502020202020204" pitchFamily="34" charset="0"/>
              </a:rPr>
              <a:t>As plants become larger and more complex, transport systems become essential to supply nutrients to, and remove waste from, individual cells. The supply of nutrients from the soil relies upon the flow of water through a vascular system, as does the movement of the products of photosynthesis.</a:t>
            </a:r>
          </a:p>
        </p:txBody>
      </p:sp>
      <p:sp>
        <p:nvSpPr>
          <p:cNvPr id="24" name="Rectangle 23">
            <a:extLst>
              <a:ext uri="{FF2B5EF4-FFF2-40B4-BE49-F238E27FC236}">
                <a16:creationId xmlns:a16="http://schemas.microsoft.com/office/drawing/2014/main" id="{30A44BE2-BD74-DD47-E838-062480F2EA8C}"/>
              </a:ext>
            </a:extLst>
          </p:cNvPr>
          <p:cNvSpPr/>
          <p:nvPr/>
        </p:nvSpPr>
        <p:spPr>
          <a:xfrm>
            <a:off x="2765543" y="4392663"/>
            <a:ext cx="1776670" cy="68215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4.1.1 Disease &amp; Prevention - </a:t>
            </a:r>
            <a:r>
              <a:rPr lang="en-GB" sz="620" dirty="0">
                <a:solidFill>
                  <a:schemeClr val="tx1"/>
                </a:solidFill>
                <a:latin typeface="Century Gothic" panose="020B0502020202020204" pitchFamily="34" charset="0"/>
              </a:rPr>
              <a:t>Organisms are surrounded by pathogens and have evolved defences against them. Medical intervention can be used to support these natural defences. The mammalian immune system is introduced.</a:t>
            </a:r>
          </a:p>
        </p:txBody>
      </p:sp>
      <p:sp>
        <p:nvSpPr>
          <p:cNvPr id="25" name="Rectangle 24">
            <a:extLst>
              <a:ext uri="{FF2B5EF4-FFF2-40B4-BE49-F238E27FC236}">
                <a16:creationId xmlns:a16="http://schemas.microsoft.com/office/drawing/2014/main" id="{1353A8E0-B19C-B948-E62D-839BF49459BD}"/>
              </a:ext>
            </a:extLst>
          </p:cNvPr>
          <p:cNvSpPr/>
          <p:nvPr/>
        </p:nvSpPr>
        <p:spPr>
          <a:xfrm>
            <a:off x="4800473" y="4390999"/>
            <a:ext cx="1963057" cy="68215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3.1.2 Transport in Animals - </a:t>
            </a:r>
            <a:r>
              <a:rPr lang="en-GB" sz="620" dirty="0">
                <a:solidFill>
                  <a:schemeClr val="tx1"/>
                </a:solidFill>
                <a:latin typeface="Century Gothic" panose="020B0502020202020204" pitchFamily="34" charset="0"/>
              </a:rPr>
              <a:t>As animals become larger and more active, transport systems become essential to supply nutrients to, and remove waste from, individual cells. Controlling the supply of nutrients and removal of waste requires the coordinated activity of the heart and circulatory system.</a:t>
            </a:r>
          </a:p>
        </p:txBody>
      </p:sp>
      <p:sp>
        <p:nvSpPr>
          <p:cNvPr id="27" name="Rectangle 26">
            <a:extLst>
              <a:ext uri="{FF2B5EF4-FFF2-40B4-BE49-F238E27FC236}">
                <a16:creationId xmlns:a16="http://schemas.microsoft.com/office/drawing/2014/main" id="{05CCFED3-9B90-6495-298F-E3B90EAE9D33}"/>
              </a:ext>
            </a:extLst>
          </p:cNvPr>
          <p:cNvSpPr/>
          <p:nvPr/>
        </p:nvSpPr>
        <p:spPr>
          <a:xfrm>
            <a:off x="3397947" y="3317483"/>
            <a:ext cx="2495554" cy="68215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4.2.2 Classification &amp; Evolution - </a:t>
            </a:r>
            <a:r>
              <a:rPr lang="en-GB" sz="620" dirty="0">
                <a:solidFill>
                  <a:schemeClr val="tx1"/>
                </a:solidFill>
                <a:latin typeface="Century Gothic" panose="020B0502020202020204" pitchFamily="34" charset="0"/>
              </a:rPr>
              <a:t>Evolution has generated a very wide variety of organisms. The fact that all organisms share a common ancestry allows them to be classified. Classification is an attempt to impose a hierarchy on the complex and dynamic variety of life on Earth. Classification systems have changed and will continue to change as our knowledge of the biology of organisms develops.</a:t>
            </a:r>
          </a:p>
        </p:txBody>
      </p:sp>
      <p:sp>
        <p:nvSpPr>
          <p:cNvPr id="28" name="Rectangle 27">
            <a:extLst>
              <a:ext uri="{FF2B5EF4-FFF2-40B4-BE49-F238E27FC236}">
                <a16:creationId xmlns:a16="http://schemas.microsoft.com/office/drawing/2014/main" id="{D30051A1-3DEE-D066-1365-1F4E86523A62}"/>
              </a:ext>
            </a:extLst>
          </p:cNvPr>
          <p:cNvSpPr/>
          <p:nvPr/>
        </p:nvSpPr>
        <p:spPr>
          <a:xfrm>
            <a:off x="740748" y="3351018"/>
            <a:ext cx="1991659" cy="60883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Exam Preparation</a:t>
            </a:r>
          </a:p>
          <a:p>
            <a:pPr algn="ctr"/>
            <a:r>
              <a:rPr lang="en-GB" sz="620" dirty="0">
                <a:solidFill>
                  <a:schemeClr val="tx1"/>
                </a:solidFill>
                <a:latin typeface="Century Gothic" panose="020B0502020202020204" pitchFamily="34" charset="0"/>
              </a:rPr>
              <a:t>Revise over content covered so far. Make sure you practice exam skills and ensure you know your scientific key words. You will be tested on all the content learned over the course of the year ready to build on in Year 13. </a:t>
            </a:r>
          </a:p>
        </p:txBody>
      </p:sp>
      <p:sp>
        <p:nvSpPr>
          <p:cNvPr id="32" name="Rectangle 31">
            <a:extLst>
              <a:ext uri="{FF2B5EF4-FFF2-40B4-BE49-F238E27FC236}">
                <a16:creationId xmlns:a16="http://schemas.microsoft.com/office/drawing/2014/main" id="{4F2EE6C3-746C-0594-2FE2-697B4E8EB6F6}"/>
              </a:ext>
            </a:extLst>
          </p:cNvPr>
          <p:cNvSpPr/>
          <p:nvPr/>
        </p:nvSpPr>
        <p:spPr>
          <a:xfrm>
            <a:off x="1381688" y="2213717"/>
            <a:ext cx="1822755" cy="68215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4.2.1 Biodiversity - </a:t>
            </a:r>
            <a:r>
              <a:rPr lang="en-GB" sz="620" dirty="0">
                <a:solidFill>
                  <a:schemeClr val="tx1"/>
                </a:solidFill>
                <a:latin typeface="Century Gothic" panose="020B0502020202020204" pitchFamily="34" charset="0"/>
              </a:rPr>
              <a:t>Biodiversity refers to the variety and complexity of life. It is an important indicator in the study of habitats. Maintaining biodiversity is important for many reasons. Actions to maintain biodiversity must be taken at local, national and global levels.</a:t>
            </a:r>
          </a:p>
        </p:txBody>
      </p:sp>
      <p:sp>
        <p:nvSpPr>
          <p:cNvPr id="33" name="Rectangle 32">
            <a:extLst>
              <a:ext uri="{FF2B5EF4-FFF2-40B4-BE49-F238E27FC236}">
                <a16:creationId xmlns:a16="http://schemas.microsoft.com/office/drawing/2014/main" id="{F058827E-3E35-429B-2460-835CF40ED4E2}"/>
              </a:ext>
            </a:extLst>
          </p:cNvPr>
          <p:cNvSpPr/>
          <p:nvPr/>
        </p:nvSpPr>
        <p:spPr>
          <a:xfrm>
            <a:off x="3777182" y="2360344"/>
            <a:ext cx="1784474" cy="373158"/>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YEAR 12 EXAMS</a:t>
            </a:r>
            <a:endParaRPr lang="en-GB" sz="1200" dirty="0">
              <a:solidFill>
                <a:schemeClr val="tx1"/>
              </a:solidFill>
              <a:latin typeface="Century Gothic" panose="020B0502020202020204" pitchFamily="34" charset="0"/>
            </a:endParaRPr>
          </a:p>
        </p:txBody>
      </p:sp>
      <p:sp>
        <p:nvSpPr>
          <p:cNvPr id="34" name="Rectangle 33">
            <a:extLst>
              <a:ext uri="{FF2B5EF4-FFF2-40B4-BE49-F238E27FC236}">
                <a16:creationId xmlns:a16="http://schemas.microsoft.com/office/drawing/2014/main" id="{ACB89152-F746-E5D4-6268-0708513B21FB}"/>
              </a:ext>
            </a:extLst>
          </p:cNvPr>
          <p:cNvSpPr/>
          <p:nvPr/>
        </p:nvSpPr>
        <p:spPr>
          <a:xfrm>
            <a:off x="1970025" y="1185620"/>
            <a:ext cx="2648303" cy="55043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Century Gothic" panose="020B0502020202020204" pitchFamily="34" charset="0"/>
              </a:rPr>
              <a:t>Exam Preparation</a:t>
            </a:r>
          </a:p>
          <a:p>
            <a:pPr algn="ctr"/>
            <a:r>
              <a:rPr lang="en-GB" sz="620" dirty="0">
                <a:solidFill>
                  <a:schemeClr val="tx1"/>
                </a:solidFill>
                <a:latin typeface="Century Gothic" panose="020B0502020202020204" pitchFamily="34" charset="0"/>
              </a:rPr>
              <a:t>Build a portfolio of revision material, to help remember content covered and commit key information to long term memory. Make sure you are confident on the content covered this year, so you are ready to build upon this in Year 13. </a:t>
            </a:r>
          </a:p>
        </p:txBody>
      </p:sp>
      <p:pic>
        <p:nvPicPr>
          <p:cNvPr id="36" name="Picture 35">
            <a:extLst>
              <a:ext uri="{FF2B5EF4-FFF2-40B4-BE49-F238E27FC236}">
                <a16:creationId xmlns:a16="http://schemas.microsoft.com/office/drawing/2014/main" id="{58E53C16-A328-A36B-4601-2C49B53294AA}"/>
              </a:ext>
            </a:extLst>
          </p:cNvPr>
          <p:cNvPicPr>
            <a:picLocks noChangeAspect="1"/>
          </p:cNvPicPr>
          <p:nvPr/>
        </p:nvPicPr>
        <p:blipFill rotWithShape="1">
          <a:blip r:embed="rId15"/>
          <a:srcRect l="7712" t="7204" r="7644" b="18669"/>
          <a:stretch/>
        </p:blipFill>
        <p:spPr>
          <a:xfrm>
            <a:off x="5997718" y="8128648"/>
            <a:ext cx="532766" cy="466567"/>
          </a:xfrm>
          <a:prstGeom prst="rect">
            <a:avLst/>
          </a:prstGeom>
        </p:spPr>
      </p:pic>
      <p:pic>
        <p:nvPicPr>
          <p:cNvPr id="39" name="Picture 38">
            <a:extLst>
              <a:ext uri="{FF2B5EF4-FFF2-40B4-BE49-F238E27FC236}">
                <a16:creationId xmlns:a16="http://schemas.microsoft.com/office/drawing/2014/main" id="{FECC3BDC-48F5-C15E-6056-12C2438F0DCA}"/>
              </a:ext>
            </a:extLst>
          </p:cNvPr>
          <p:cNvPicPr>
            <a:picLocks noChangeAspect="1"/>
          </p:cNvPicPr>
          <p:nvPr/>
        </p:nvPicPr>
        <p:blipFill rotWithShape="1">
          <a:blip r:embed="rId16"/>
          <a:srcRect l="23497" t="2299" r="22216" b="22332"/>
          <a:stretch/>
        </p:blipFill>
        <p:spPr>
          <a:xfrm>
            <a:off x="117304" y="7983490"/>
            <a:ext cx="366760" cy="509181"/>
          </a:xfrm>
          <a:prstGeom prst="rect">
            <a:avLst/>
          </a:prstGeom>
        </p:spPr>
      </p:pic>
      <p:pic>
        <p:nvPicPr>
          <p:cNvPr id="40" name="Picture 39">
            <a:extLst>
              <a:ext uri="{FF2B5EF4-FFF2-40B4-BE49-F238E27FC236}">
                <a16:creationId xmlns:a16="http://schemas.microsoft.com/office/drawing/2014/main" id="{DC3126D5-3725-B390-C9F2-D7A6CE98A413}"/>
              </a:ext>
            </a:extLst>
          </p:cNvPr>
          <p:cNvPicPr>
            <a:picLocks noChangeAspect="1"/>
          </p:cNvPicPr>
          <p:nvPr/>
        </p:nvPicPr>
        <p:blipFill rotWithShape="1">
          <a:blip r:embed="rId17"/>
          <a:srcRect l="20084" t="8343" r="19577" b="36330"/>
          <a:stretch/>
        </p:blipFill>
        <p:spPr>
          <a:xfrm>
            <a:off x="6299335" y="7278452"/>
            <a:ext cx="498906" cy="457475"/>
          </a:xfrm>
          <a:prstGeom prst="rect">
            <a:avLst/>
          </a:prstGeom>
        </p:spPr>
      </p:pic>
      <p:pic>
        <p:nvPicPr>
          <p:cNvPr id="41" name="Picture 40">
            <a:extLst>
              <a:ext uri="{FF2B5EF4-FFF2-40B4-BE49-F238E27FC236}">
                <a16:creationId xmlns:a16="http://schemas.microsoft.com/office/drawing/2014/main" id="{71E63884-D4CB-7EB9-B654-D6CCC0C8DFF9}"/>
              </a:ext>
            </a:extLst>
          </p:cNvPr>
          <p:cNvPicPr>
            <a:picLocks noChangeAspect="1"/>
          </p:cNvPicPr>
          <p:nvPr/>
        </p:nvPicPr>
        <p:blipFill rotWithShape="1">
          <a:blip r:embed="rId18"/>
          <a:srcRect l="8449" r="8997" b="19236"/>
          <a:stretch/>
        </p:blipFill>
        <p:spPr>
          <a:xfrm>
            <a:off x="4229586" y="6513555"/>
            <a:ext cx="295194" cy="288788"/>
          </a:xfrm>
          <a:prstGeom prst="rect">
            <a:avLst/>
          </a:prstGeom>
        </p:spPr>
      </p:pic>
      <p:pic>
        <p:nvPicPr>
          <p:cNvPr id="43" name="Picture 42">
            <a:extLst>
              <a:ext uri="{FF2B5EF4-FFF2-40B4-BE49-F238E27FC236}">
                <a16:creationId xmlns:a16="http://schemas.microsoft.com/office/drawing/2014/main" id="{516653E9-E388-62A1-F1DB-69FBB5120B57}"/>
              </a:ext>
            </a:extLst>
          </p:cNvPr>
          <p:cNvPicPr>
            <a:picLocks noChangeAspect="1"/>
          </p:cNvPicPr>
          <p:nvPr/>
        </p:nvPicPr>
        <p:blipFill rotWithShape="1">
          <a:blip r:embed="rId19"/>
          <a:srcRect l="13116" t="3612" r="13426" b="23256"/>
          <a:stretch/>
        </p:blipFill>
        <p:spPr>
          <a:xfrm>
            <a:off x="333014" y="6347013"/>
            <a:ext cx="457362" cy="455330"/>
          </a:xfrm>
          <a:prstGeom prst="rect">
            <a:avLst/>
          </a:prstGeom>
        </p:spPr>
      </p:pic>
      <p:pic>
        <p:nvPicPr>
          <p:cNvPr id="44" name="Picture 43">
            <a:extLst>
              <a:ext uri="{FF2B5EF4-FFF2-40B4-BE49-F238E27FC236}">
                <a16:creationId xmlns:a16="http://schemas.microsoft.com/office/drawing/2014/main" id="{358609D4-626D-0308-D995-9C95B43954FD}"/>
              </a:ext>
            </a:extLst>
          </p:cNvPr>
          <p:cNvPicPr>
            <a:picLocks noChangeAspect="1"/>
          </p:cNvPicPr>
          <p:nvPr/>
        </p:nvPicPr>
        <p:blipFill rotWithShape="1">
          <a:blip r:embed="rId20"/>
          <a:srcRect l="3941" b="19832"/>
          <a:stretch/>
        </p:blipFill>
        <p:spPr>
          <a:xfrm>
            <a:off x="3834265" y="5837607"/>
            <a:ext cx="379838" cy="317002"/>
          </a:xfrm>
          <a:prstGeom prst="rect">
            <a:avLst/>
          </a:prstGeom>
        </p:spPr>
      </p:pic>
      <p:pic>
        <p:nvPicPr>
          <p:cNvPr id="45" name="Picture 44">
            <a:extLst>
              <a:ext uri="{FF2B5EF4-FFF2-40B4-BE49-F238E27FC236}">
                <a16:creationId xmlns:a16="http://schemas.microsoft.com/office/drawing/2014/main" id="{296994EC-BCE5-5FDB-48C5-BA0B55B5EAE0}"/>
              </a:ext>
            </a:extLst>
          </p:cNvPr>
          <p:cNvPicPr>
            <a:picLocks noChangeAspect="1"/>
          </p:cNvPicPr>
          <p:nvPr/>
        </p:nvPicPr>
        <p:blipFill rotWithShape="1">
          <a:blip r:embed="rId21"/>
          <a:srcRect l="13116" r="12150" b="23020"/>
          <a:stretch/>
        </p:blipFill>
        <p:spPr>
          <a:xfrm>
            <a:off x="253824" y="5444077"/>
            <a:ext cx="495960" cy="510865"/>
          </a:xfrm>
          <a:prstGeom prst="rect">
            <a:avLst/>
          </a:prstGeom>
        </p:spPr>
      </p:pic>
      <p:pic>
        <p:nvPicPr>
          <p:cNvPr id="47" name="Picture 46">
            <a:extLst>
              <a:ext uri="{FF2B5EF4-FFF2-40B4-BE49-F238E27FC236}">
                <a16:creationId xmlns:a16="http://schemas.microsoft.com/office/drawing/2014/main" id="{FFAEC7C3-D9C8-591D-8B1D-561ECC095F4B}"/>
              </a:ext>
            </a:extLst>
          </p:cNvPr>
          <p:cNvPicPr>
            <a:picLocks noChangeAspect="1"/>
          </p:cNvPicPr>
          <p:nvPr/>
        </p:nvPicPr>
        <p:blipFill rotWithShape="1">
          <a:blip r:embed="rId22"/>
          <a:srcRect l="25482" t="3612" r="23759" b="23256"/>
          <a:stretch/>
        </p:blipFill>
        <p:spPr>
          <a:xfrm>
            <a:off x="6536705" y="4984767"/>
            <a:ext cx="290748" cy="418900"/>
          </a:xfrm>
          <a:prstGeom prst="rect">
            <a:avLst/>
          </a:prstGeom>
        </p:spPr>
      </p:pic>
      <p:pic>
        <p:nvPicPr>
          <p:cNvPr id="48" name="Picture 47">
            <a:extLst>
              <a:ext uri="{FF2B5EF4-FFF2-40B4-BE49-F238E27FC236}">
                <a16:creationId xmlns:a16="http://schemas.microsoft.com/office/drawing/2014/main" id="{D4EB0EE9-3836-A17D-782F-8E3115C86E9F}"/>
              </a:ext>
            </a:extLst>
          </p:cNvPr>
          <p:cNvPicPr>
            <a:picLocks noChangeAspect="1"/>
          </p:cNvPicPr>
          <p:nvPr/>
        </p:nvPicPr>
        <p:blipFill rotWithShape="1">
          <a:blip r:embed="rId23"/>
          <a:srcRect l="12347" t="996" r="11412" b="20904"/>
          <a:stretch/>
        </p:blipFill>
        <p:spPr>
          <a:xfrm>
            <a:off x="4425042" y="4422096"/>
            <a:ext cx="398856" cy="408584"/>
          </a:xfrm>
          <a:prstGeom prst="rect">
            <a:avLst/>
          </a:prstGeom>
        </p:spPr>
      </p:pic>
      <p:pic>
        <p:nvPicPr>
          <p:cNvPr id="50" name="Picture 49">
            <a:extLst>
              <a:ext uri="{FF2B5EF4-FFF2-40B4-BE49-F238E27FC236}">
                <a16:creationId xmlns:a16="http://schemas.microsoft.com/office/drawing/2014/main" id="{E859124D-60A6-4D76-C01E-0075DCA2A071}"/>
              </a:ext>
            </a:extLst>
          </p:cNvPr>
          <p:cNvPicPr>
            <a:picLocks noChangeAspect="1"/>
          </p:cNvPicPr>
          <p:nvPr/>
        </p:nvPicPr>
        <p:blipFill rotWithShape="1">
          <a:blip r:embed="rId24"/>
          <a:srcRect l="13116" t="4648" r="13426" b="24943"/>
          <a:stretch/>
        </p:blipFill>
        <p:spPr>
          <a:xfrm>
            <a:off x="333014" y="4832721"/>
            <a:ext cx="377151" cy="361496"/>
          </a:xfrm>
          <a:prstGeom prst="rect">
            <a:avLst/>
          </a:prstGeom>
        </p:spPr>
      </p:pic>
      <p:pic>
        <p:nvPicPr>
          <p:cNvPr id="52" name="Picture 51">
            <a:extLst>
              <a:ext uri="{FF2B5EF4-FFF2-40B4-BE49-F238E27FC236}">
                <a16:creationId xmlns:a16="http://schemas.microsoft.com/office/drawing/2014/main" id="{5C3CA051-4017-784D-F7C7-7A33B69B549D}"/>
              </a:ext>
            </a:extLst>
          </p:cNvPr>
          <p:cNvPicPr>
            <a:picLocks noChangeAspect="1"/>
          </p:cNvPicPr>
          <p:nvPr/>
        </p:nvPicPr>
        <p:blipFill rotWithShape="1">
          <a:blip r:embed="rId25"/>
          <a:srcRect l="10691" t="3612" r="10181" b="23873"/>
          <a:stretch/>
        </p:blipFill>
        <p:spPr>
          <a:xfrm>
            <a:off x="5919812" y="3649540"/>
            <a:ext cx="594797" cy="545084"/>
          </a:xfrm>
          <a:prstGeom prst="rect">
            <a:avLst/>
          </a:prstGeom>
        </p:spPr>
      </p:pic>
      <p:pic>
        <p:nvPicPr>
          <p:cNvPr id="60" name="Picture 59">
            <a:extLst>
              <a:ext uri="{FF2B5EF4-FFF2-40B4-BE49-F238E27FC236}">
                <a16:creationId xmlns:a16="http://schemas.microsoft.com/office/drawing/2014/main" id="{4B0EFD02-B13E-6F53-1A10-7C40E58CB9EA}"/>
              </a:ext>
            </a:extLst>
          </p:cNvPr>
          <p:cNvPicPr>
            <a:picLocks noChangeAspect="1"/>
          </p:cNvPicPr>
          <p:nvPr/>
        </p:nvPicPr>
        <p:blipFill rotWithShape="1">
          <a:blip r:embed="rId26"/>
          <a:srcRect l="13116" t="3439" r="14558" b="23255"/>
          <a:stretch/>
        </p:blipFill>
        <p:spPr>
          <a:xfrm>
            <a:off x="970335" y="2437395"/>
            <a:ext cx="381169" cy="386333"/>
          </a:xfrm>
          <a:prstGeom prst="rect">
            <a:avLst/>
          </a:prstGeom>
        </p:spPr>
      </p:pic>
      <p:pic>
        <p:nvPicPr>
          <p:cNvPr id="61" name="Picture 60">
            <a:extLst>
              <a:ext uri="{FF2B5EF4-FFF2-40B4-BE49-F238E27FC236}">
                <a16:creationId xmlns:a16="http://schemas.microsoft.com/office/drawing/2014/main" id="{38ED9155-16AB-E411-B3F7-BE3078295C31}"/>
              </a:ext>
            </a:extLst>
          </p:cNvPr>
          <p:cNvPicPr>
            <a:picLocks noChangeAspect="1"/>
          </p:cNvPicPr>
          <p:nvPr/>
        </p:nvPicPr>
        <p:blipFill rotWithShape="1">
          <a:blip r:embed="rId27"/>
          <a:srcRect l="9197" t="4831" r="7613" b="24943"/>
          <a:stretch/>
        </p:blipFill>
        <p:spPr>
          <a:xfrm>
            <a:off x="5640055" y="2280995"/>
            <a:ext cx="601257" cy="507557"/>
          </a:xfrm>
          <a:prstGeom prst="rect">
            <a:avLst/>
          </a:prstGeom>
        </p:spPr>
      </p:pic>
    </p:spTree>
    <p:extLst>
      <p:ext uri="{BB962C8B-B14F-4D97-AF65-F5344CB8AC3E}">
        <p14:creationId xmlns:p14="http://schemas.microsoft.com/office/powerpoint/2010/main" val="1886206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589F2A6740C341B02D39EADEB0B737" ma:contentTypeVersion="10" ma:contentTypeDescription="Create a new document." ma:contentTypeScope="" ma:versionID="cece8cda92f024232ebe608e1ae85b07">
  <xsd:schema xmlns:xsd="http://www.w3.org/2001/XMLSchema" xmlns:xs="http://www.w3.org/2001/XMLSchema" xmlns:p="http://schemas.microsoft.com/office/2006/metadata/properties" xmlns:ns2="eeb1518a-f26f-4c5e-ab37-6b026819b781" xmlns:ns3="d0b43218-61d5-4b4b-89aa-212c9c550e17" xmlns:ns4="24927d2b-cdce-4639-a9c0-8f8e9e7b3604" targetNamespace="http://schemas.microsoft.com/office/2006/metadata/properties" ma:root="true" ma:fieldsID="1b40ee507435fc5ef27a6117d3aa833f" ns2:_="" ns3:_="" ns4:_="">
    <xsd:import namespace="eeb1518a-f26f-4c5e-ab37-6b026819b781"/>
    <xsd:import namespace="d0b43218-61d5-4b4b-89aa-212c9c550e17"/>
    <xsd:import namespace="24927d2b-cdce-4639-a9c0-8f8e9e7b36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MediaServiceSearchPropertie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1518a-f26f-4c5e-ab37-6b026819b7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Teams_Channel_Section_Location" ma:index="34"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b43218-61d5-4b4b-89aa-212c9c550e17" elementFormDefault="qualified">
    <xsd:import namespace="http://schemas.microsoft.com/office/2006/documentManagement/types"/>
    <xsd:import namespace="http://schemas.microsoft.com/office/infopath/2007/PartnerControls"/>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7b247c1b-e0bb-44ad-84aa-523fabb05a51" ma:termSetId="09814cd3-568e-fe90-9814-8d621ff8fb84" ma:anchorId="fba54fb3-c3e1-fe81-a776-ca4b69148c4d" ma:open="true" ma:isKeyword="false">
      <xsd:complexType>
        <xsd:sequence>
          <xsd:element ref="pc:Terms" minOccurs="0" maxOccurs="1"/>
        </xsd:sequence>
      </xsd:complexType>
    </xsd:element>
    <xsd:element name="MediaServiceOCR" ma:index="40" nillable="true" ma:displayName="Extracted Text" ma:internalName="MediaServiceOCR" ma:readOnly="true">
      <xsd:simpleType>
        <xsd:restriction base="dms:Note">
          <xsd:maxLength value="255"/>
        </xsd:restriction>
      </xsd:simpleType>
    </xsd:element>
    <xsd:element name="MediaServiceLocation" ma:index="4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927d2b-cdce-4639-a9c0-8f8e9e7b3604" elementFormDefault="qualified">
    <xsd:import namespace="http://schemas.microsoft.com/office/2006/documentManagement/types"/>
    <xsd:import namespace="http://schemas.microsoft.com/office/infopath/2007/PartnerControls"/>
    <xsd:element name="TaxCatchAll" ma:index="39" nillable="true" ma:displayName="Taxonomy Catch All Column" ma:hidden="true" ma:list="{2cc08165-5adf-4293-9235-db73c7b36413}" ma:internalName="TaxCatchAll" ma:showField="CatchAllData" ma:web="24927d2b-cdce-4639-a9c0-8f8e9e7b36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eeb1518a-f26f-4c5e-ab37-6b026819b781">
      <UserInfo>
        <DisplayName/>
        <AccountId xsi:nil="true"/>
        <AccountType/>
      </UserInfo>
    </Owner>
    <lcf76f155ced4ddcb4097134ff3c332f xmlns="d0b43218-61d5-4b4b-89aa-212c9c550e17">
      <Terms xmlns="http://schemas.microsoft.com/office/infopath/2007/PartnerControls"/>
    </lcf76f155ced4ddcb4097134ff3c332f>
    <Math_Settings xmlns="eeb1518a-f26f-4c5e-ab37-6b026819b781" xsi:nil="true"/>
    <TeamsChannelId xmlns="eeb1518a-f26f-4c5e-ab37-6b026819b781" xsi:nil="true"/>
    <NotebookType xmlns="eeb1518a-f26f-4c5e-ab37-6b026819b781" xsi:nil="true"/>
    <FolderType xmlns="eeb1518a-f26f-4c5e-ab37-6b026819b781" xsi:nil="true"/>
    <AppVersion xmlns="eeb1518a-f26f-4c5e-ab37-6b026819b781" xsi:nil="true"/>
    <Invited_Teachers xmlns="eeb1518a-f26f-4c5e-ab37-6b026819b781" xsi:nil="true"/>
    <IsNotebookLocked xmlns="eeb1518a-f26f-4c5e-ab37-6b026819b781" xsi:nil="true"/>
    <Teachers xmlns="eeb1518a-f26f-4c5e-ab37-6b026819b781">
      <UserInfo>
        <DisplayName/>
        <AccountId xsi:nil="true"/>
        <AccountType/>
      </UserInfo>
    </Teachers>
    <Students xmlns="eeb1518a-f26f-4c5e-ab37-6b026819b781">
      <UserInfo>
        <DisplayName/>
        <AccountId xsi:nil="true"/>
        <AccountType/>
      </UserInfo>
    </Students>
    <Student_Groups xmlns="eeb1518a-f26f-4c5e-ab37-6b026819b781">
      <UserInfo>
        <DisplayName/>
        <AccountId xsi:nil="true"/>
        <AccountType/>
      </UserInfo>
    </Student_Groups>
    <TaxCatchAll xmlns="24927d2b-cdce-4639-a9c0-8f8e9e7b3604" xsi:nil="true"/>
    <Teams_Channel_Section_Location xmlns="eeb1518a-f26f-4c5e-ab37-6b026819b781" xsi:nil="true"/>
    <CultureName xmlns="eeb1518a-f26f-4c5e-ab37-6b026819b781" xsi:nil="true"/>
    <Distribution_Groups xmlns="eeb1518a-f26f-4c5e-ab37-6b026819b781" xsi:nil="true"/>
    <Self_Registration_Enabled xmlns="eeb1518a-f26f-4c5e-ab37-6b026819b781" xsi:nil="true"/>
    <Has_Teacher_Only_SectionGroup xmlns="eeb1518a-f26f-4c5e-ab37-6b026819b781" xsi:nil="true"/>
    <Is_Collaboration_Space_Locked xmlns="eeb1518a-f26f-4c5e-ab37-6b026819b781" xsi:nil="true"/>
    <LMS_Mappings xmlns="eeb1518a-f26f-4c5e-ab37-6b026819b781" xsi:nil="true"/>
    <Invited_Students xmlns="eeb1518a-f26f-4c5e-ab37-6b026819b781" xsi:nil="true"/>
    <Templates xmlns="eeb1518a-f26f-4c5e-ab37-6b026819b781" xsi:nil="true"/>
    <DefaultSectionNames xmlns="eeb1518a-f26f-4c5e-ab37-6b026819b781" xsi:nil="true"/>
    <MediaLengthInSeconds xmlns="eeb1518a-f26f-4c5e-ab37-6b026819b781" xsi:nil="true"/>
  </documentManagement>
</p:properties>
</file>

<file path=customXml/itemProps1.xml><?xml version="1.0" encoding="utf-8"?>
<ds:datastoreItem xmlns:ds="http://schemas.openxmlformats.org/officeDocument/2006/customXml" ds:itemID="{E4572F6B-8852-4DCB-B54D-6DE8E9DB5CD7}"/>
</file>

<file path=customXml/itemProps2.xml><?xml version="1.0" encoding="utf-8"?>
<ds:datastoreItem xmlns:ds="http://schemas.openxmlformats.org/officeDocument/2006/customXml" ds:itemID="{19A99EB4-7FF7-4E09-BD4A-C2E4B332481C}"/>
</file>

<file path=customXml/itemProps3.xml><?xml version="1.0" encoding="utf-8"?>
<ds:datastoreItem xmlns:ds="http://schemas.openxmlformats.org/officeDocument/2006/customXml" ds:itemID="{C4CA6723-92A7-4DA9-82F9-311BAE8D2BE1}"/>
</file>

<file path=docProps/app.xml><?xml version="1.0" encoding="utf-8"?>
<Properties xmlns="http://schemas.openxmlformats.org/officeDocument/2006/extended-properties" xmlns:vt="http://schemas.openxmlformats.org/officeDocument/2006/docPropsVTypes">
  <Template>Office Theme</Template>
  <TotalTime>134</TotalTime>
  <Words>925</Words>
  <Application>Microsoft Office PowerPoint</Application>
  <PresentationFormat>A4 Paper (210x297 mm)</PresentationFormat>
  <Paragraphs>37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Judd</dc:creator>
  <cp:lastModifiedBy>EJudd</cp:lastModifiedBy>
  <cp:revision>5</cp:revision>
  <dcterms:created xsi:type="dcterms:W3CDTF">2022-08-17T13:04:49Z</dcterms:created>
  <dcterms:modified xsi:type="dcterms:W3CDTF">2022-11-28T15:51:20Z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0x010100E7589F2A6740C341B02D39EADEB0B737</vt:lpwstr>
  </property>
  <property fmtid="{D5CDD505-2E9C-101B-9397-08002B2CF9AE}" pid="3" name="Order">
    <vt:r8>3879800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